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0B86F8F-F908-481B-A74B-803F3072FF4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45F2B5-0C96-4E86-8A85-BA0DB2733CC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E0E7C9-3231-4235-B1D7-C4D5024E4A5A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1ABA72-1CAD-4E24-8D32-088C9E53ECE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F559D3-A761-46DD-96D3-DB424E70B59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5BA2DC-E939-4583-A987-B538BC2D727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6F15EC-5D06-4071-B5B7-4B39E8714A4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BA732C-3AFC-4207-BDB9-7402C7AECCE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E1F031-96F1-4D79-8C1D-6383589F4D5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AD7C24-ACB6-423C-ADEA-9D1538FDBCE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818418-925B-4C77-B475-00F8220EE00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DFC9AC-D8CC-470A-847A-BD71D4368BA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280" cy="5142600"/>
          </a:xfrm>
          <a:prstGeom prst="rect">
            <a:avLst/>
          </a:prstGeom>
          <a:ln w="0">
            <a:noFill/>
          </a:ln>
        </p:spPr>
      </p:pic>
      <p:sp>
        <p:nvSpPr>
          <p:cNvPr id="45" name="Text 7"/>
          <p:cNvSpPr/>
          <p:nvPr/>
        </p:nvSpPr>
        <p:spPr>
          <a:xfrm>
            <a:off x="69840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ТРЕК PostgreSQL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" name="Text 8"/>
          <p:cNvSpPr/>
          <p:nvPr/>
        </p:nvSpPr>
        <p:spPr>
          <a:xfrm>
            <a:off x="684360" y="71424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КОМАНДА БорЖора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" name="Text 9"/>
          <p:cNvSpPr/>
          <p:nvPr/>
        </p:nvSpPr>
        <p:spPr>
          <a:xfrm>
            <a:off x="347760" y="4481640"/>
            <a:ext cx="151380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Денис Гордеев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" name="Text 10"/>
          <p:cNvSpPr/>
          <p:nvPr/>
        </p:nvSpPr>
        <p:spPr>
          <a:xfrm>
            <a:off x="704880" y="4667400"/>
            <a:ext cx="80424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back, 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" name="Text 11"/>
          <p:cNvSpPr/>
          <p:nvPr/>
        </p:nvSpPr>
        <p:spPr>
          <a:xfrm>
            <a:off x="2085840" y="4481640"/>
            <a:ext cx="151380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Ольга Лыкова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" name="Text 12"/>
          <p:cNvSpPr/>
          <p:nvPr/>
        </p:nvSpPr>
        <p:spPr>
          <a:xfrm>
            <a:off x="2443320" y="4667400"/>
            <a:ext cx="80424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frontend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49" descr=""/>
          <p:cNvPicPr/>
          <p:nvPr/>
        </p:nvPicPr>
        <p:blipFill>
          <a:blip r:embed="rId1"/>
          <a:stretch/>
        </p:blipFill>
        <p:spPr>
          <a:xfrm>
            <a:off x="216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87" name="Text 2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🎯 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Категории рекомендаций: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228600" y="914400"/>
            <a:ext cx="7543440" cy="49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📊 </a:t>
            </a:r>
            <a:r>
              <a:rPr b="0" lang="en-US" sz="1500" spc="-1" strike="noStrike">
                <a:latin typeface="Arial"/>
              </a:rPr>
              <a:t>Индексы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Создание индексов: CREATE INDEX idx_email ON users(email)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Оптимизация индексов: DROP неиспользуемые индексы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🔍 </a:t>
            </a:r>
            <a:r>
              <a:rPr b="0" lang="en-US" sz="1500" spc="-1" strike="noStrike">
                <a:latin typeface="Arial"/>
              </a:rPr>
              <a:t>Запросы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Переписывание: JOIN вместо подзапросов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Структура: Добавление LIMIT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⚙️ </a:t>
            </a:r>
            <a:r>
              <a:rPr b="0" lang="en-US" sz="1500" spc="-1" strike="noStrike">
                <a:latin typeface="Arial"/>
              </a:rPr>
              <a:t>Конфигурация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Настройки БД: work_mem, shared_buffers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Архитектура: Партиционирование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🤖 </a:t>
            </a:r>
            <a:r>
              <a:rPr b="0" lang="en-US" sz="1500" spc="-1" strike="noStrike">
                <a:latin typeface="Arial"/>
              </a:rPr>
              <a:t>Интеллектуальные рекомендации: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Генерация с помощью LLM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Классификация по приоритету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Оценка потенциального ускорения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Конкретные шаги реализации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9" name=""/>
          <p:cNvSpPr/>
          <p:nvPr/>
        </p:nvSpPr>
        <p:spPr>
          <a:xfrm>
            <a:off x="318960" y="228600"/>
            <a:ext cx="47098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🎯 </a:t>
            </a:r>
            <a:r>
              <a:rPr b="1" lang="en-US" sz="2000" spc="-1" strike="noStrike">
                <a:latin typeface="Arial"/>
              </a:rPr>
              <a:t>Категории рекомендаций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280" cy="5142600"/>
          </a:xfrm>
          <a:prstGeom prst="rect">
            <a:avLst/>
          </a:prstGeom>
          <a:ln w="0">
            <a:noFill/>
          </a:ln>
        </p:spPr>
      </p:pic>
      <p:sp>
        <p:nvSpPr>
          <p:cNvPr id="91" name="Text 14"/>
          <p:cNvSpPr/>
          <p:nvPr/>
        </p:nvSpPr>
        <p:spPr>
          <a:xfrm>
            <a:off x="69840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ТРЕК PostgreSQL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Text 15"/>
          <p:cNvSpPr/>
          <p:nvPr/>
        </p:nvSpPr>
        <p:spPr>
          <a:xfrm>
            <a:off x="684360" y="71424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КОМАНДА БорЖора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" name="Text 16"/>
          <p:cNvSpPr/>
          <p:nvPr/>
        </p:nvSpPr>
        <p:spPr>
          <a:xfrm>
            <a:off x="347760" y="4481640"/>
            <a:ext cx="151380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Денис Гордеев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4" name="Text 17"/>
          <p:cNvSpPr/>
          <p:nvPr/>
        </p:nvSpPr>
        <p:spPr>
          <a:xfrm>
            <a:off x="704880" y="4667400"/>
            <a:ext cx="80424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back, 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5" name="Text 18"/>
          <p:cNvSpPr/>
          <p:nvPr/>
        </p:nvSpPr>
        <p:spPr>
          <a:xfrm>
            <a:off x="2085840" y="4481640"/>
            <a:ext cx="151380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Ольга Лыкова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Text 19"/>
          <p:cNvSpPr/>
          <p:nvPr/>
        </p:nvSpPr>
        <p:spPr>
          <a:xfrm>
            <a:off x="2443320" y="4667400"/>
            <a:ext cx="804240" cy="15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6960" bIns="15696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frontend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49" descr=""/>
          <p:cNvPicPr/>
          <p:nvPr/>
        </p:nvPicPr>
        <p:blipFill>
          <a:blip r:embed="rId1"/>
          <a:stretch/>
        </p:blipFill>
        <p:spPr>
          <a:xfrm>
            <a:off x="216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52" name="Text 2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Наше решение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"/>
          <p:cNvSpPr/>
          <p:nvPr/>
        </p:nvSpPr>
        <p:spPr>
          <a:xfrm>
            <a:off x="434880" y="1143000"/>
            <a:ext cx="7337160" cy="264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Сбор статистик по БД и таблицам (наличие индексов, число строк)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Приведение UPDATE / INSERT запросов к SELECT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Автоматический анализ SQL-запросов с помощью LLM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Переписывание запросов, если необходимо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Рекомендации по оптимизации (например, создание индексов)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Визуализация планов выполнения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Поддержка множественных LLM моделей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Безопасная работа с пользовательскими БД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Асинхронная работа с LLM и БД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Задеплоили на облаке Т1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 descr=""/>
          <p:cNvPicPr/>
          <p:nvPr/>
        </p:nvPicPr>
        <p:blipFill>
          <a:blip r:embed="rId1"/>
          <a:stretch/>
        </p:blipFill>
        <p:spPr>
          <a:xfrm>
            <a:off x="216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55" name="Shape 0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 2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Архитектура системы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430200" y="914400"/>
            <a:ext cx="4141440" cy="34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Frontend (React)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Пользовательский ввод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Визуализация результатов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└── </a:t>
            </a:r>
            <a:r>
              <a:rPr b="0" lang="en-US" sz="1500" spc="-1" strike="noStrike">
                <a:latin typeface="Arial"/>
              </a:rPr>
              <a:t>Управление профилями БД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Backend (FastAPI)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REST API для анализа запросов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Интеграция с LLM сервисами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Безопасная валидация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└── </a:t>
            </a:r>
            <a:r>
              <a:rPr b="0" lang="en-US" sz="1500" spc="-1" strike="noStrike">
                <a:latin typeface="Arial"/>
              </a:rPr>
              <a:t>Кэширование результатов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4343400" y="1143000"/>
            <a:ext cx="457164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Database Layer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PostgreSQL для хранения данных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Анализ планов выполнения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Анализ UPDATE / INSERT / DELETE операций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└── </a:t>
            </a:r>
            <a:r>
              <a:rPr b="0" lang="en-US" sz="1400" spc="-1" strike="noStrike">
                <a:latin typeface="Arial"/>
              </a:rPr>
              <a:t>Статистика таблиц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LLM Integration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Поддержка open-source моделей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Structured output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└── </a:t>
            </a:r>
            <a:r>
              <a:rPr b="0" lang="en-US" sz="1400" spc="-1" strike="noStrike">
                <a:latin typeface="Arial"/>
              </a:rPr>
              <a:t>Выбор моделей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384840" y="796320"/>
            <a:ext cx="28152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🏗️ </a:t>
            </a:r>
            <a:r>
              <a:rPr b="0" lang="en-US" sz="1800" spc="-1" strike="noStrike">
                <a:latin typeface="Arial"/>
              </a:rPr>
              <a:t>Компоненты системы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4" descr=""/>
          <p:cNvPicPr/>
          <p:nvPr/>
        </p:nvPicPr>
        <p:blipFill>
          <a:blip r:embed="rId1"/>
          <a:stretch/>
        </p:blipFill>
        <p:spPr>
          <a:xfrm>
            <a:off x="216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61" name="Shape 0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 3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457200" y="898200"/>
            <a:ext cx="4114440" cy="39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Frontend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React.js - современный UI фреймворк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Tailwind CSS - стилизация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Axios - HTTP клиент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Backend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FastAPI - высокопроизводительный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PostgreSQL - основная БД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SQLAlchemy - ORM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Pydantic - валидация данных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228600" y="228600"/>
            <a:ext cx="33469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🛠️ </a:t>
            </a:r>
            <a:r>
              <a:rPr b="0" lang="en-US" sz="1800" spc="-1" strike="noStrike">
                <a:latin typeface="Arial"/>
              </a:rPr>
              <a:t>Используемые технологии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694760" y="914400"/>
            <a:ext cx="399168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LLM Integration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OpenAI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Structured Output - формализованные ответы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Кэширование - оптимизация запросов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DevOps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Docker (Podman) - контейнеризация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Docker Compose - оркестрация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Nginx - reverse proxy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задеплоили на облаке Т1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"/>
          <p:cNvPicPr/>
          <p:nvPr/>
        </p:nvPicPr>
        <p:blipFill>
          <a:blip r:embed="rId1"/>
          <a:stretch/>
        </p:blipFill>
        <p:spPr>
          <a:xfrm>
            <a:off x="468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67" name="Shape 1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Text 1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ввода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228600" y="848880"/>
            <a:ext cx="7417800" cy="41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1" descr=""/>
          <p:cNvPicPr/>
          <p:nvPr/>
        </p:nvPicPr>
        <p:blipFill>
          <a:blip r:embed="rId1"/>
          <a:stretch/>
        </p:blipFill>
        <p:spPr>
          <a:xfrm>
            <a:off x="468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71" name="Shape 2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 4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1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48320" y="840240"/>
            <a:ext cx="7432560" cy="418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5" descr=""/>
          <p:cNvPicPr/>
          <p:nvPr/>
        </p:nvPicPr>
        <p:blipFill>
          <a:blip r:embed="rId1"/>
          <a:stretch/>
        </p:blipFill>
        <p:spPr>
          <a:xfrm>
            <a:off x="468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75" name="Shape 5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 13"/>
          <p:cNvSpPr/>
          <p:nvPr/>
        </p:nvSpPr>
        <p:spPr>
          <a:xfrm>
            <a:off x="318960" y="304920"/>
            <a:ext cx="768168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с исправленным запросом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457200" y="714600"/>
            <a:ext cx="7543440" cy="425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3" descr=""/>
          <p:cNvPicPr/>
          <p:nvPr/>
        </p:nvPicPr>
        <p:blipFill>
          <a:blip r:embed="rId1"/>
          <a:stretch/>
        </p:blipFill>
        <p:spPr>
          <a:xfrm>
            <a:off x="468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79" name="Shape 3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 5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28600" y="806400"/>
            <a:ext cx="7314840" cy="41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4" descr=""/>
          <p:cNvPicPr/>
          <p:nvPr/>
        </p:nvPicPr>
        <p:blipFill>
          <a:blip r:embed="rId1"/>
          <a:stretch/>
        </p:blipFill>
        <p:spPr>
          <a:xfrm>
            <a:off x="4680" y="0"/>
            <a:ext cx="9138960" cy="5142960"/>
          </a:xfrm>
          <a:prstGeom prst="rect">
            <a:avLst/>
          </a:prstGeom>
          <a:ln w="0">
            <a:noFill/>
          </a:ln>
        </p:spPr>
      </p:pic>
      <p:sp>
        <p:nvSpPr>
          <p:cNvPr id="83" name="Shape 4"/>
          <p:cNvSpPr/>
          <p:nvPr/>
        </p:nvSpPr>
        <p:spPr>
          <a:xfrm>
            <a:off x="-905040" y="457920"/>
            <a:ext cx="11361600" cy="59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 6"/>
          <p:cNvSpPr/>
          <p:nvPr/>
        </p:nvSpPr>
        <p:spPr>
          <a:xfrm>
            <a:off x="318960" y="304920"/>
            <a:ext cx="35665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статуса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48320" y="787320"/>
            <a:ext cx="7526520" cy="42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LibreOffice/7.3.7.2$Linux_X86_64 LibreOffice_project/30$Build-2</Application>
  <AppVersion>15.0000</AppVersion>
  <Words>78</Words>
  <Paragraphs>53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2025-08-13T10:18:31Z</dcterms:created>
  <dc:creator>PptxGenJS</dc:creator>
  <dc:description/>
  <dc:language>en-US</dc:language>
  <cp:lastModifiedBy/>
  <dcterms:modified xsi:type="dcterms:W3CDTF">2025-09-09T17:06:08Z</dcterms:modified>
  <cp:revision>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Экран (16:9)</vt:lpwstr>
  </property>
  <property fmtid="{D5CDD505-2E9C-101B-9397-08002B2CF9AE}" pid="4" name="Slides">
    <vt:i4>9</vt:i4>
  </property>
</Properties>
</file>